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40"/>
  </p:notesMasterIdLst>
  <p:sldIdLst>
    <p:sldId id="259" r:id="rId3"/>
    <p:sldId id="295" r:id="rId4"/>
    <p:sldId id="260" r:id="rId5"/>
    <p:sldId id="263" r:id="rId6"/>
    <p:sldId id="273" r:id="rId7"/>
    <p:sldId id="262" r:id="rId8"/>
    <p:sldId id="275" r:id="rId9"/>
    <p:sldId id="289" r:id="rId10"/>
    <p:sldId id="298" r:id="rId11"/>
    <p:sldId id="277" r:id="rId12"/>
    <p:sldId id="276" r:id="rId13"/>
    <p:sldId id="299" r:id="rId14"/>
    <p:sldId id="274" r:id="rId15"/>
    <p:sldId id="261" r:id="rId16"/>
    <p:sldId id="278" r:id="rId17"/>
    <p:sldId id="293" r:id="rId18"/>
    <p:sldId id="292" r:id="rId19"/>
    <p:sldId id="284" r:id="rId20"/>
    <p:sldId id="281" r:id="rId21"/>
    <p:sldId id="279" r:id="rId22"/>
    <p:sldId id="291" r:id="rId23"/>
    <p:sldId id="264" r:id="rId24"/>
    <p:sldId id="265" r:id="rId25"/>
    <p:sldId id="266" r:id="rId26"/>
    <p:sldId id="296" r:id="rId27"/>
    <p:sldId id="301" r:id="rId28"/>
    <p:sldId id="303" r:id="rId29"/>
    <p:sldId id="302" r:id="rId30"/>
    <p:sldId id="267" r:id="rId31"/>
    <p:sldId id="283" r:id="rId32"/>
    <p:sldId id="272" r:id="rId33"/>
    <p:sldId id="271" r:id="rId34"/>
    <p:sldId id="300" r:id="rId35"/>
    <p:sldId id="268" r:id="rId36"/>
    <p:sldId id="269" r:id="rId37"/>
    <p:sldId id="270" r:id="rId38"/>
    <p:sldId id="294" r:id="rId39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icrosoft YaHei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520" y="-11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</a:lstStyle>
          <a:p>
            <a:endParaRPr lang="de-DE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</a:lstStyle>
          <a:p>
            <a:endParaRPr lang="de-D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</a:lstStyle>
          <a:p>
            <a:endParaRPr lang="de-D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</a:lstStyle>
          <a:p>
            <a:fld id="{20E243D8-674E-AA4A-A1B8-430405A6B2DC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69355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67810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5021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7793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9071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450138" y="1223963"/>
            <a:ext cx="2411412" cy="5759450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15900" y="1223963"/>
            <a:ext cx="7081838" cy="5759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04675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9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777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279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825" y="1763713"/>
            <a:ext cx="4459288" cy="4989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6513" y="1763713"/>
            <a:ext cx="4460875" cy="4989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45290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9839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2326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 i="0">
                <a:latin typeface="Futura Std Book"/>
                <a:cs typeface="Futura Std Book"/>
              </a:defRPr>
            </a:lvl1pPr>
            <a:lvl2pPr>
              <a:defRPr sz="2000" b="0" i="0">
                <a:latin typeface="Futura Std Book"/>
                <a:cs typeface="Futura Std Book"/>
              </a:defRPr>
            </a:lvl2pPr>
            <a:lvl3pPr>
              <a:defRPr sz="2000" b="0" i="0">
                <a:latin typeface="Futura Std Book"/>
                <a:cs typeface="Futura Std Book"/>
              </a:defRPr>
            </a:lvl3pPr>
            <a:lvl4pPr>
              <a:defRPr sz="2000" b="0" i="0">
                <a:latin typeface="Futura Std Book"/>
                <a:cs typeface="Futura Std Book"/>
              </a:defRPr>
            </a:lvl4pPr>
            <a:lvl5pPr>
              <a:defRPr sz="2000" b="0" i="0">
                <a:latin typeface="Futura Std Book"/>
                <a:cs typeface="Futura Std Book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7580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563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0924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887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068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10438" y="303213"/>
            <a:ext cx="2266950" cy="6450012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4825" y="303213"/>
            <a:ext cx="6653213" cy="645001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12317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759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7979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15900" y="2160588"/>
            <a:ext cx="4746625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4925" y="2160588"/>
            <a:ext cx="4746625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5840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481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r Titel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215900" y="2051050"/>
            <a:ext cx="9577388" cy="4824413"/>
          </a:xfrm>
        </p:spPr>
        <p:txBody>
          <a:bodyPr/>
          <a:lstStyle/>
          <a:p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7056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11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1533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1648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-42863"/>
            <a:ext cx="10185401" cy="763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5900" y="1223963"/>
            <a:ext cx="96456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Klicken Sie, um das Format des Titeltextes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2160588"/>
            <a:ext cx="9645650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Klicken Sie, um die Formate des Gliederungstextes zu bearbeiten</a:t>
            </a:r>
          </a:p>
          <a:p>
            <a:pPr lvl="1"/>
            <a:r>
              <a:rPr lang="en-GB"/>
              <a:t>Zweite Gliederungsebene</a:t>
            </a:r>
          </a:p>
          <a:p>
            <a:pPr lvl="2"/>
            <a:r>
              <a:rPr lang="en-GB"/>
              <a:t>Dritte Gliederungsebene</a:t>
            </a:r>
          </a:p>
          <a:p>
            <a:pPr lvl="3"/>
            <a:r>
              <a:rPr lang="en-GB"/>
              <a:t>Vierte Gliederungsebene</a:t>
            </a:r>
          </a:p>
          <a:p>
            <a:pPr lvl="4"/>
            <a:r>
              <a:rPr lang="en-GB"/>
              <a:t>Fünfte Gliederungsebene</a:t>
            </a:r>
          </a:p>
          <a:p>
            <a:pPr lvl="4"/>
            <a:r>
              <a:rPr lang="en-GB"/>
              <a:t>Sechste Gliederungsebene</a:t>
            </a:r>
          </a:p>
          <a:p>
            <a:pPr lvl="4"/>
            <a:r>
              <a:rPr lang="en-GB"/>
              <a:t>Siebente Gliederungsebene</a:t>
            </a:r>
          </a:p>
          <a:p>
            <a:pPr lvl="4"/>
            <a:r>
              <a:rPr lang="en-GB"/>
              <a:t>Achte Gliederungsebene</a:t>
            </a:r>
          </a:p>
          <a:p>
            <a:pPr lvl="4"/>
            <a:r>
              <a:rPr lang="en-GB"/>
              <a:t>Neunte Gliederungsebene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160338" y="1943100"/>
            <a:ext cx="9704387" cy="1588"/>
          </a:xfrm>
          <a:prstGeom prst="line">
            <a:avLst/>
          </a:prstGeom>
          <a:noFill/>
          <a:ln w="36000" cap="flat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73" r:id="rId10"/>
    <p:sldLayoutId id="2147483674" r:id="rId11"/>
    <p:sldLayoutId id="2147483658" r:id="rId12"/>
    <p:sldLayoutId id="2147483659" r:id="rId13"/>
  </p:sldLayoutIdLst>
  <p:txStyles>
    <p:titleStyle>
      <a:lvl1pPr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2pPr>
      <a:lvl3pPr marL="11430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3pPr>
      <a:lvl4pPr marL="16002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4pPr>
      <a:lvl5pPr marL="20574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5pPr>
      <a:lvl6pPr marL="25146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6pPr>
      <a:lvl7pPr marL="29718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7pPr>
      <a:lvl8pPr marL="34290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8pPr>
      <a:lvl9pPr marL="3886200" indent="-228600" algn="l" defTabSz="449263" rtl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Futura Std Bold con" charset="0"/>
          <a:ea typeface="ＭＳ Ｐゴシック" charset="0"/>
          <a:cs typeface="Microsoft YaHei" charset="0"/>
        </a:defRPr>
      </a:lvl9pPr>
    </p:titleStyle>
    <p:bodyStyle>
      <a:lvl1pPr marL="342900" indent="-342900" algn="l" defTabSz="449263" rtl="0" fontAlgn="base" hangingPunct="0">
        <a:lnSpc>
          <a:spcPct val="112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11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11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11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763713"/>
            <a:ext cx="9072563" cy="4989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04825" y="7007225"/>
            <a:ext cx="2351088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2BA5D-8C70-1C4D-A474-E0C7B1313A5E}" type="datetimeFigureOut">
              <a:rPr lang="de-DE" smtClean="0"/>
              <a:t>08.05.17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224713" y="7007225"/>
            <a:ext cx="23526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CBA09-657F-7744-B0A3-84EAF545FFB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2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3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z="4800" b="1" dirty="0" smtClean="0">
                <a:solidFill>
                  <a:srgbClr val="FFFF00"/>
                </a:solidFill>
                <a:latin typeface="Futura Std ExtraBold"/>
                <a:cs typeface="Futura Std ExtraBold"/>
              </a:rPr>
              <a:t>G20: Ketten </a:t>
            </a:r>
            <a:r>
              <a:rPr lang="de-DE" sz="4800" b="1" dirty="0">
                <a:solidFill>
                  <a:srgbClr val="FFFF00"/>
                </a:solidFill>
                <a:latin typeface="Futura Std ExtraBold"/>
                <a:cs typeface="Futura Std ExtraBold"/>
              </a:rPr>
              <a:t>sprengen – Hafen lahmlegen!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b="1" dirty="0">
                <a:solidFill>
                  <a:srgbClr val="FFFF00"/>
                </a:solidFill>
              </a:rPr>
              <a:t>SHUT DOWN THE LOGISTICS OF CAPITAL</a:t>
            </a:r>
          </a:p>
        </p:txBody>
      </p:sp>
    </p:spTree>
    <p:extLst>
      <p:ext uri="{BB962C8B-B14F-4D97-AF65-F5344CB8AC3E}">
        <p14:creationId xmlns:p14="http://schemas.microsoft.com/office/powerpoint/2010/main" val="2294454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Bewegungsregime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Von Menschen und Containern</a:t>
            </a:r>
          </a:p>
        </p:txBody>
      </p:sp>
    </p:spTree>
    <p:extLst>
      <p:ext uri="{BB962C8B-B14F-4D97-AF65-F5344CB8AC3E}">
        <p14:creationId xmlns:p14="http://schemas.microsoft.com/office/powerpoint/2010/main" val="1624963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Materielle Voraussetzung des Just-In-Time Kapitalismus ist die Logistik / die Containerschifffahrt</a:t>
            </a:r>
          </a:p>
          <a:p>
            <a:pPr>
              <a:buFont typeface="Arial"/>
              <a:buChar char="•"/>
            </a:pPr>
            <a:r>
              <a:rPr lang="de-DE" dirty="0"/>
              <a:t>Anderswo produzierte Waren können auf die Märkte gebracht werden</a:t>
            </a:r>
          </a:p>
          <a:p>
            <a:pPr>
              <a:buFont typeface="Arial"/>
              <a:buChar char="•"/>
            </a:pPr>
            <a:r>
              <a:rPr lang="de-DE" dirty="0"/>
              <a:t>Die Bewegungsfreiheit wird durch die Nutzbarkeit für das System </a:t>
            </a:r>
            <a:r>
              <a:rPr lang="de-DE" dirty="0" smtClean="0"/>
              <a:t>definiert </a:t>
            </a:r>
          </a:p>
          <a:p>
            <a:pPr marL="0" indent="0"/>
            <a:r>
              <a:rPr lang="de-DE" dirty="0">
                <a:sym typeface="Wingdings"/>
              </a:rPr>
              <a:t>	</a:t>
            </a:r>
            <a:r>
              <a:rPr lang="de-DE" dirty="0" smtClean="0">
                <a:sym typeface="Wingdings"/>
              </a:rPr>
              <a:t> </a:t>
            </a:r>
            <a:r>
              <a:rPr lang="de-DE" dirty="0" smtClean="0"/>
              <a:t>Menschen </a:t>
            </a:r>
            <a:r>
              <a:rPr lang="de-DE" dirty="0"/>
              <a:t>müssen potenziell mobil sein, können sich nur </a:t>
            </a:r>
            <a:r>
              <a:rPr lang="de-DE" dirty="0" smtClean="0"/>
              <a:t>	bewegen</a:t>
            </a:r>
            <a:r>
              <a:rPr lang="de-DE" dirty="0"/>
              <a:t>, wenn sie für das System nützlich sind 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Transport von Waren und Arbeitskräften</a:t>
            </a:r>
          </a:p>
        </p:txBody>
      </p:sp>
    </p:spTree>
    <p:extLst>
      <p:ext uri="{BB962C8B-B14F-4D97-AF65-F5344CB8AC3E}">
        <p14:creationId xmlns:p14="http://schemas.microsoft.com/office/powerpoint/2010/main" val="2095584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ketten_web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" t="23" r="-279" b="64293"/>
          <a:stretch/>
        </p:blipFill>
        <p:spPr>
          <a:xfrm>
            <a:off x="287784" y="1907629"/>
            <a:ext cx="9577388" cy="4824413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It‘s the logistics, stupid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986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It‘s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logistics</a:t>
            </a:r>
            <a:r>
              <a:rPr lang="de-DE" dirty="0"/>
              <a:t>, stupid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Logistik des Kapitals </a:t>
            </a:r>
          </a:p>
        </p:txBody>
      </p:sp>
    </p:spTree>
    <p:extLst>
      <p:ext uri="{BB962C8B-B14F-4D97-AF65-F5344CB8AC3E}">
        <p14:creationId xmlns:p14="http://schemas.microsoft.com/office/powerpoint/2010/main" val="1686194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Logistik des Kapitals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Logistik befasst sich mit der Planung, Steuerung und Optimierung von Güter-, Informations- und Personenströmen</a:t>
            </a:r>
          </a:p>
          <a:p>
            <a:pPr>
              <a:buFont typeface="Arial"/>
              <a:buChar char="•"/>
            </a:pPr>
            <a:r>
              <a:rPr lang="de-DE" dirty="0"/>
              <a:t>Logistik hat die Globalisierung beschleunigt </a:t>
            </a:r>
            <a:r>
              <a:rPr lang="de-DE" dirty="0">
                <a:sym typeface="Wingdings"/>
              </a:rPr>
              <a:t></a:t>
            </a:r>
            <a:r>
              <a:rPr lang="de-DE" dirty="0"/>
              <a:t> von Amazon-Drohnen über Hamburgs Hafen-Kränen </a:t>
            </a:r>
          </a:p>
          <a:p>
            <a:pPr>
              <a:buFont typeface="Arial"/>
              <a:buChar char="•"/>
            </a:pPr>
            <a:r>
              <a:rPr lang="de-DE" dirty="0"/>
              <a:t>Logistik ist mehr als der Transport von A nach B </a:t>
            </a:r>
            <a:r>
              <a:rPr lang="de-DE" dirty="0">
                <a:sym typeface="Wingdings"/>
              </a:rPr>
              <a:t> Logistik ist eine unendliche Kette von Produktion und Verteilung 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392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Logistik </a:t>
            </a:r>
            <a:r>
              <a:rPr lang="de-DE"/>
              <a:t>des Kapitals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Das Ziel von Logistik ist die wirtschaftliche Optimierung von Produktions- und Verteilungsketten</a:t>
            </a:r>
          </a:p>
          <a:p>
            <a:pPr>
              <a:buFont typeface="Arial"/>
              <a:buChar char="•"/>
            </a:pPr>
            <a:r>
              <a:rPr lang="de-DE" dirty="0"/>
              <a:t>Die Fabrik ist entgrenzt und überall</a:t>
            </a:r>
          </a:p>
          <a:p>
            <a:pPr>
              <a:buFont typeface="Arial"/>
              <a:buChar char="•"/>
            </a:pPr>
            <a:r>
              <a:rPr lang="de-DE" dirty="0"/>
              <a:t>Zur Optimierung wird benötigt:</a:t>
            </a:r>
          </a:p>
          <a:p>
            <a:pPr lvl="1">
              <a:buFont typeface="Arial"/>
              <a:buChar char="•"/>
            </a:pPr>
            <a:r>
              <a:rPr lang="de-DE" dirty="0"/>
              <a:t>Erhöhung der technischen Produktivkraft</a:t>
            </a:r>
          </a:p>
          <a:p>
            <a:pPr lvl="1">
              <a:buFont typeface="Arial"/>
              <a:buChar char="•"/>
            </a:pPr>
            <a:r>
              <a:rPr lang="de-DE" dirty="0"/>
              <a:t>Billige Energie</a:t>
            </a:r>
          </a:p>
          <a:p>
            <a:pPr lvl="1">
              <a:buFont typeface="Arial"/>
              <a:buChar char="•"/>
            </a:pPr>
            <a:r>
              <a:rPr lang="de-DE" dirty="0"/>
              <a:t>Ausbau von Transportketten</a:t>
            </a:r>
          </a:p>
          <a:p>
            <a:pPr lvl="1">
              <a:buFont typeface="Arial"/>
              <a:buChar char="•"/>
            </a:pPr>
            <a:r>
              <a:rPr lang="de-DE" dirty="0"/>
              <a:t>Freier Warenverkehr</a:t>
            </a:r>
          </a:p>
          <a:p>
            <a:pPr lvl="1">
              <a:buFont typeface="Arial"/>
              <a:buChar char="•"/>
            </a:pPr>
            <a:r>
              <a:rPr lang="de-DE" dirty="0"/>
              <a:t>Militärische Sicherung der Ketten</a:t>
            </a:r>
          </a:p>
        </p:txBody>
      </p:sp>
    </p:spTree>
    <p:extLst>
      <p:ext uri="{BB962C8B-B14F-4D97-AF65-F5344CB8AC3E}">
        <p14:creationId xmlns:p14="http://schemas.microsoft.com/office/powerpoint/2010/main" val="1219794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platzhalter 4" descr="hafen-min-1.jpe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1" b="122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2458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 Süden von der Elbe...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Die globalen Transportketten kristallisieren sich in Deutschland im Hamburger Container-Hafen</a:t>
            </a:r>
          </a:p>
          <a:p>
            <a:pPr>
              <a:buFont typeface="Arial"/>
              <a:buChar char="•"/>
            </a:pPr>
            <a:r>
              <a:rPr lang="de-DE" dirty="0"/>
              <a:t>Drittgrößter Hafen Europas nach Rotterdam und Antwerpen</a:t>
            </a:r>
          </a:p>
          <a:p>
            <a:pPr>
              <a:buFont typeface="Arial"/>
              <a:buChar char="•"/>
            </a:pPr>
            <a:r>
              <a:rPr lang="de-DE" dirty="0"/>
              <a:t>Schifffahrtsrouten verbinden ihn mit über 900 Häfen weltweit</a:t>
            </a:r>
          </a:p>
          <a:p>
            <a:pPr>
              <a:buFont typeface="Arial"/>
              <a:buChar char="•"/>
            </a:pPr>
            <a:r>
              <a:rPr lang="de-DE" dirty="0"/>
              <a:t>Im Hamburger Hafen werden auch spezifisch politisierbare Waren wie Waffen, Nahrungsmittel, Kohle umgeschlagen</a:t>
            </a:r>
          </a:p>
          <a:p>
            <a:pPr>
              <a:buFont typeface="Arial"/>
              <a:buChar char="•"/>
            </a:pPr>
            <a:r>
              <a:rPr lang="de-DE" dirty="0">
                <a:sym typeface="Wingdings"/>
              </a:rPr>
              <a:t>Hamburger Hafen ist befriedet durch die </a:t>
            </a:r>
            <a:r>
              <a:rPr lang="de-DE">
                <a:sym typeface="Wingdings"/>
              </a:rPr>
              <a:t>Stadt </a:t>
            </a:r>
            <a:r>
              <a:rPr lang="de-DE" smtClean="0">
                <a:sym typeface="Wingdings"/>
              </a:rPr>
              <a:t>(wenn </a:t>
            </a:r>
            <a:r>
              <a:rPr lang="de-DE" dirty="0">
                <a:sym typeface="Wingdings"/>
              </a:rPr>
              <a:t>Arbeitskämpfe dann auf den Schiffen)</a:t>
            </a:r>
            <a:endParaRPr lang="de-DE" dirty="0"/>
          </a:p>
          <a:p>
            <a:pPr marL="0" indent="0"/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2373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platzhalter 4" descr="Positionen-Titel_Foto_Rena_GettyImages-129683284-min.jpe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" b="27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9479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Sand im kapitalistischen Getriebe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Logistik ist die Halsschlagader des Kapitals</a:t>
            </a:r>
          </a:p>
          <a:p>
            <a:pPr>
              <a:buFont typeface="Arial"/>
              <a:buChar char="•"/>
            </a:pPr>
            <a:r>
              <a:rPr lang="de-DE" dirty="0"/>
              <a:t>War schon immer anfällig für Sabotage und andere Störfaktoren</a:t>
            </a:r>
          </a:p>
          <a:p>
            <a:pPr>
              <a:buFont typeface="Arial"/>
              <a:buChar char="•"/>
            </a:pPr>
            <a:r>
              <a:rPr lang="de-DE" dirty="0"/>
              <a:t>Hafen als zentraler Bestandteil von Logistik ist Symbol für kapitalistische Verwertung</a:t>
            </a:r>
          </a:p>
          <a:p>
            <a:pPr>
              <a:buFont typeface="Arial"/>
              <a:buChar char="•"/>
            </a:pPr>
            <a:endParaRPr lang="de-DE" dirty="0"/>
          </a:p>
          <a:p>
            <a:pPr>
              <a:buFont typeface="Arial"/>
              <a:buChar char="•"/>
            </a:pPr>
            <a:r>
              <a:rPr lang="de-DE" dirty="0"/>
              <a:t>Logistik soll nicht abgeschafft werden, sie soll für die Bedürfnisse der Menschen nutzbar gemacht werden. Dazu muss aber das Privateigentum abgeschafft werden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9379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the wir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44563"/>
            <a:ext cx="10080625" cy="567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7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Fight the game and the players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Die Logistik des Hamburger Hafen ermöglicht es, über die personalisierte Kritik an kapitalistischen Regierungen hinwegzukommen</a:t>
            </a:r>
          </a:p>
          <a:p>
            <a:pPr>
              <a:buFont typeface="Arial"/>
              <a:buChar char="•"/>
            </a:pPr>
            <a:r>
              <a:rPr lang="de-DE" dirty="0"/>
              <a:t>Im Hamburger Hafen wird der globalisierte Kapitalismus zum Gegenstand</a:t>
            </a:r>
          </a:p>
          <a:p>
            <a:pPr>
              <a:buFont typeface="Arial"/>
              <a:buChar char="•"/>
            </a:pPr>
            <a:r>
              <a:rPr lang="de-DE" dirty="0"/>
              <a:t>Hier geht es nicht nur um die politischen Monster, sondern auch den systemischen Alptraum</a:t>
            </a:r>
          </a:p>
          <a:p>
            <a:pPr>
              <a:buFont typeface="Arial"/>
              <a:buChar char="•"/>
            </a:pPr>
            <a:r>
              <a:rPr lang="de-DE" dirty="0"/>
              <a:t>Wir wollen den Exportweltmeister Deutschland treffen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794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Bildplatzhalter 4" descr="17834954_1607681195926723_7871780651133394463_o-min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91"/>
                    </a14:imgEffect>
                    <a14:imgEffect>
                      <a14:saturation sat="196000"/>
                    </a14:imgEffect>
                    <a14:imgEffect>
                      <a14:brightnessContrast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02" b="164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9160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Shut down the harbor </a:t>
            </a:r>
            <a:r>
              <a:rPr lang="mr-IN" dirty="0"/>
              <a:t>–</a:t>
            </a:r>
            <a:r>
              <a:rPr lang="en-US" dirty="0"/>
              <a:t> shut down g20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#</a:t>
            </a:r>
            <a:r>
              <a:rPr lang="de-DE" dirty="0" err="1"/>
              <a:t>hamburgcitystrike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0587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Mittwoch: Gipfel der Solidarität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Mittwoch und Donnerstag </a:t>
            </a:r>
          </a:p>
          <a:p>
            <a:pPr>
              <a:buFont typeface="Arial"/>
              <a:buChar char="•"/>
            </a:pPr>
            <a:r>
              <a:rPr lang="de-DE" dirty="0"/>
              <a:t>Panel zur Logistik des Kapitals mit Mike Davis und Sergio Bologna (</a:t>
            </a:r>
            <a:r>
              <a:rPr lang="de-DE" dirty="0" err="1"/>
              <a:t>bd.</a:t>
            </a:r>
            <a:r>
              <a:rPr lang="de-DE" dirty="0"/>
              <a:t> Angefragt) am Donnerstag</a:t>
            </a:r>
          </a:p>
          <a:p>
            <a:pPr>
              <a:buFont typeface="Arial"/>
              <a:buChar char="•"/>
            </a:pPr>
            <a:r>
              <a:rPr lang="de-DE" dirty="0"/>
              <a:t>Programm unter: http://</a:t>
            </a:r>
            <a:r>
              <a:rPr lang="de-DE" dirty="0" err="1"/>
              <a:t>solidarity-summit.org</a:t>
            </a:r>
            <a:r>
              <a:rPr lang="de-DE" dirty="0"/>
              <a:t>/</a:t>
            </a:r>
          </a:p>
          <a:p>
            <a:pPr>
              <a:buFont typeface="Arial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0466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Donnerstag: Welcome </a:t>
            </a:r>
            <a:r>
              <a:rPr lang="de-DE" dirty="0" err="1"/>
              <a:t>to</a:t>
            </a:r>
            <a:r>
              <a:rPr lang="de-DE" dirty="0"/>
              <a:t> hell - Vorabenddemo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Internationale antikapitalistische Demo</a:t>
            </a:r>
          </a:p>
          <a:p>
            <a:pPr>
              <a:buFont typeface="Arial"/>
              <a:buChar char="•"/>
            </a:pPr>
            <a:r>
              <a:rPr lang="de-DE" dirty="0"/>
              <a:t>Auftakt: 16 Uhr (Bühnenprogramm) am Fischmarkt</a:t>
            </a:r>
          </a:p>
          <a:p>
            <a:pPr>
              <a:buFont typeface="Arial"/>
              <a:buChar char="•"/>
            </a:pPr>
            <a:r>
              <a:rPr lang="de-DE" dirty="0"/>
              <a:t>Start 19 Uhr</a:t>
            </a:r>
          </a:p>
          <a:p>
            <a:pPr>
              <a:buFont typeface="Arial"/>
              <a:buChar char="•"/>
            </a:pPr>
            <a:r>
              <a:rPr lang="de-DE" dirty="0"/>
              <a:t>Kurs auf die rote Zone</a:t>
            </a:r>
          </a:p>
          <a:p>
            <a:pPr marL="0" indent="0"/>
            <a:r>
              <a:rPr lang="de-DE" dirty="0"/>
              <a:t> </a:t>
            </a:r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16" y="4125943"/>
            <a:ext cx="5256337" cy="253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535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Donnerstag: Welcome </a:t>
            </a:r>
            <a:r>
              <a:rPr lang="de-DE" dirty="0" err="1"/>
              <a:t>to</a:t>
            </a:r>
            <a:r>
              <a:rPr lang="de-DE" dirty="0"/>
              <a:t> hell - Vorabenddemo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5" name="Bild 4" descr="karte_demoroute_vorabend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88" y="2051645"/>
            <a:ext cx="7560591" cy="50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44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Freitag</a:t>
            </a:r>
            <a:r>
              <a:rPr lang="en-US" dirty="0" smtClean="0"/>
              <a:t>: #</a:t>
            </a:r>
            <a:r>
              <a:rPr lang="en-US" dirty="0" err="1"/>
              <a:t>h</a:t>
            </a:r>
            <a:r>
              <a:rPr lang="en-US" dirty="0" err="1" smtClean="0"/>
              <a:t>amburgcitystrike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Blockaden, dezentrale Aktionen, </a:t>
            </a:r>
            <a:r>
              <a:rPr lang="de-DE" dirty="0" err="1" smtClean="0"/>
              <a:t>Schulstrreik</a:t>
            </a:r>
            <a:r>
              <a:rPr lang="de-DE" dirty="0" smtClean="0"/>
              <a:t> </a:t>
            </a:r>
            <a:r>
              <a:rPr lang="de-DE" dirty="0" smtClean="0">
                <a:sym typeface="Wingdings"/>
              </a:rPr>
              <a:t> #</a:t>
            </a:r>
            <a:r>
              <a:rPr lang="de-DE" dirty="0" err="1" smtClean="0">
                <a:sym typeface="Wingdings"/>
              </a:rPr>
              <a:t>hamburgcitystrike</a:t>
            </a:r>
            <a:r>
              <a:rPr lang="de-DE" dirty="0" smtClean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>
                <a:sym typeface="Wingdings" panose="05000000000000000000" pitchFamily="2" charset="2"/>
              </a:rPr>
              <a:t>Polizei plant verschiedene Zonen: rot, gelb und Kontrollpunkte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27221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Freitag</a:t>
            </a:r>
            <a:r>
              <a:rPr lang="en-US" dirty="0"/>
              <a:t>: #</a:t>
            </a:r>
            <a:r>
              <a:rPr lang="en-US" dirty="0" err="1"/>
              <a:t>hamburgcitystrike</a:t>
            </a:r>
            <a:endParaRPr lang="de-DE" dirty="0"/>
          </a:p>
        </p:txBody>
      </p:sp>
      <p:pic>
        <p:nvPicPr>
          <p:cNvPr id="4" name="Inhaltsplatzhalter 3" descr="snip_2017050812080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74392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Hamburg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00" r="-18400"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rgbClr val="FFFF00"/>
                </a:solidFill>
              </a:rPr>
              <a:t>Hamburg</a:t>
            </a:r>
            <a:endParaRPr lang="de-DE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841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Freitag: </a:t>
            </a:r>
            <a:r>
              <a:rPr lang="de-DE" dirty="0" err="1"/>
              <a:t>shut</a:t>
            </a:r>
            <a:r>
              <a:rPr lang="de-DE" dirty="0"/>
              <a:t> down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logistics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capital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Massenaktion des zivilen Ungehorsams mit dem Ziel, den Hamburger Hafen zu blockieren</a:t>
            </a:r>
          </a:p>
          <a:p>
            <a:pPr>
              <a:buFont typeface="Arial"/>
              <a:buChar char="•"/>
            </a:pPr>
            <a:r>
              <a:rPr lang="de-DE" dirty="0"/>
              <a:t>Ziel ist es, in die laufende Logistik des Kapitals störend einzugreifen </a:t>
            </a:r>
          </a:p>
          <a:p>
            <a:pPr>
              <a:buFont typeface="Arial"/>
              <a:buChar char="•"/>
            </a:pPr>
            <a:r>
              <a:rPr lang="de-DE" dirty="0"/>
              <a:t>Mehrere angemeldete Sammelpunkte</a:t>
            </a:r>
          </a:p>
          <a:p>
            <a:pPr>
              <a:buFont typeface="Arial"/>
              <a:buChar char="•"/>
            </a:pPr>
            <a:r>
              <a:rPr lang="de-DE" dirty="0"/>
              <a:t>In Fingern zu wichtigen Punkten des Hamburger Hafens</a:t>
            </a:r>
          </a:p>
          <a:p>
            <a:pPr>
              <a:buFont typeface="Arial"/>
              <a:buChar char="•"/>
            </a:pPr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9976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de-DE" dirty="0"/>
              <a:t>G20</a:t>
            </a:r>
          </a:p>
          <a:p>
            <a:pPr marL="457200" indent="-457200">
              <a:buFont typeface="Arial"/>
              <a:buChar char="•"/>
            </a:pPr>
            <a:r>
              <a:rPr lang="de-DE" dirty="0"/>
              <a:t>Warum </a:t>
            </a:r>
            <a:r>
              <a:rPr lang="de-DE" dirty="0" smtClean="0"/>
              <a:t>Logistik, warum Hafen</a:t>
            </a:r>
            <a:endParaRPr lang="de-DE" dirty="0"/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Die </a:t>
            </a:r>
            <a:r>
              <a:rPr lang="de-DE" dirty="0"/>
              <a:t>Gipfel-Choreografie</a:t>
            </a:r>
          </a:p>
          <a:p>
            <a:pPr marL="457200" indent="-457200">
              <a:buFont typeface="Arial"/>
              <a:buChar char="•"/>
            </a:pPr>
            <a:r>
              <a:rPr lang="de-DE" dirty="0"/>
              <a:t>Essentials für die Tage</a:t>
            </a:r>
          </a:p>
        </p:txBody>
      </p:sp>
    </p:spTree>
    <p:extLst>
      <p:ext uri="{BB962C8B-B14F-4D97-AF65-F5344CB8AC3E}">
        <p14:creationId xmlns:p14="http://schemas.microsoft.com/office/powerpoint/2010/main" val="3573374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Freitag: </a:t>
            </a:r>
            <a:r>
              <a:rPr lang="de-DE" dirty="0" err="1"/>
              <a:t>shut</a:t>
            </a:r>
            <a:r>
              <a:rPr lang="de-DE" dirty="0"/>
              <a:t> down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logistics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capital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Um unsere Ziele zu erreichen, müssen wir ggf. Polizeiabsperrungen und andere Hindernisse überwinden</a:t>
            </a:r>
          </a:p>
          <a:p>
            <a:pPr>
              <a:buFont typeface="Arial"/>
              <a:buChar char="•"/>
            </a:pPr>
            <a:r>
              <a:rPr lang="de-DE" dirty="0"/>
              <a:t>Optisch erkennbarer Widerstand</a:t>
            </a:r>
          </a:p>
          <a:p>
            <a:pPr>
              <a:buFont typeface="Arial"/>
              <a:buChar char="•"/>
            </a:pPr>
            <a:r>
              <a:rPr lang="de-DE" dirty="0"/>
              <a:t>Material zum Schutz und für die Blockaden</a:t>
            </a:r>
          </a:p>
          <a:p>
            <a:pPr>
              <a:buFont typeface="Arial"/>
              <a:buChar char="•"/>
            </a:pPr>
            <a:r>
              <a:rPr lang="de-DE" dirty="0"/>
              <a:t>Unsere Aktion kann durch eigene Ideen erweitert werden</a:t>
            </a:r>
          </a:p>
          <a:p>
            <a:pPr>
              <a:buFont typeface="Arial"/>
              <a:buChar char="•"/>
            </a:pPr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474234" y="2496171"/>
            <a:ext cx="184666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1061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Freitag: </a:t>
            </a:r>
            <a:r>
              <a:rPr lang="en-US" dirty="0" smtClean="0"/>
              <a:t>shut down the logistics of capital</a:t>
            </a:r>
            <a:endParaRPr lang="en-US" dirty="0"/>
          </a:p>
        </p:txBody>
      </p:sp>
      <p:pic>
        <p:nvPicPr>
          <p:cNvPr id="5" name="Inhaltsplatzhalter 4" descr="hamburg hafen karte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41" r="-1539" b="16600"/>
          <a:stretch/>
        </p:blipFill>
        <p:spPr>
          <a:xfrm>
            <a:off x="215775" y="1547334"/>
            <a:ext cx="9651377" cy="5400855"/>
          </a:xfrm>
        </p:spPr>
      </p:pic>
    </p:spTree>
    <p:extLst>
      <p:ext uri="{BB962C8B-B14F-4D97-AF65-F5344CB8AC3E}">
        <p14:creationId xmlns:p14="http://schemas.microsoft.com/office/powerpoint/2010/main" val="13313561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Samstag: Grenzenlose Solidarität statt G20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Großdemonstration</a:t>
            </a:r>
          </a:p>
          <a:p>
            <a:pPr>
              <a:buFont typeface="Arial"/>
              <a:buChar char="•"/>
            </a:pPr>
            <a:r>
              <a:rPr lang="de-DE" dirty="0"/>
              <a:t>Auftakt: 11 Uhr Moorweide </a:t>
            </a:r>
          </a:p>
          <a:p>
            <a:pPr>
              <a:buFont typeface="Arial"/>
              <a:buChar char="•"/>
            </a:pPr>
            <a:r>
              <a:rPr lang="de-DE" dirty="0"/>
              <a:t>Ziel: Heiligengeistfeld</a:t>
            </a:r>
          </a:p>
          <a:p>
            <a:pPr>
              <a:buFont typeface="Arial"/>
              <a:buChar char="•"/>
            </a:pPr>
            <a:r>
              <a:rPr lang="de-DE" dirty="0"/>
              <a:t>Richtung Gipfel</a:t>
            </a:r>
          </a:p>
          <a:p>
            <a:pPr>
              <a:buFont typeface="Arial"/>
              <a:buChar char="•"/>
            </a:pPr>
            <a:endParaRPr lang="de-DE" dirty="0"/>
          </a:p>
          <a:p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424" y="2771725"/>
            <a:ext cx="2692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463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platzhalter 4" descr="image-599007-galleryV9-ojrh-599007-min.jpe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b="124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35802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Essentials für Hamburg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shut</a:t>
            </a:r>
            <a:r>
              <a:rPr lang="de-DE" dirty="0"/>
              <a:t> down G20</a:t>
            </a:r>
          </a:p>
        </p:txBody>
      </p:sp>
    </p:spTree>
    <p:extLst>
      <p:ext uri="{BB962C8B-B14F-4D97-AF65-F5344CB8AC3E}">
        <p14:creationId xmlns:p14="http://schemas.microsoft.com/office/powerpoint/2010/main" val="8042563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 dem Gipfel	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Aktuelle Informationen: </a:t>
            </a:r>
            <a:r>
              <a:rPr lang="de-DE" dirty="0" err="1"/>
              <a:t>shutdown-</a:t>
            </a:r>
            <a:r>
              <a:rPr lang="de-DE" dirty="0" err="1" smtClean="0"/>
              <a:t>hamburg.org</a:t>
            </a:r>
            <a:endParaRPr lang="de-DE" dirty="0" smtClean="0"/>
          </a:p>
          <a:p>
            <a:pPr>
              <a:buFont typeface="Arial"/>
              <a:buChar char="•"/>
            </a:pPr>
            <a:r>
              <a:rPr lang="de-DE" dirty="0" smtClean="0"/>
              <a:t>Anreise: wir empfehlen euch, Mittwoch schon in HH zu sein</a:t>
            </a:r>
          </a:p>
          <a:p>
            <a:pPr lvl="1">
              <a:buFont typeface="Arial"/>
              <a:buChar char="•"/>
            </a:pPr>
            <a:r>
              <a:rPr lang="de-DE" dirty="0"/>
              <a:t>Bus: https://busse.g20-demo.de/</a:t>
            </a:r>
            <a:endParaRPr lang="de-DE" dirty="0" smtClean="0"/>
          </a:p>
          <a:p>
            <a:pPr lvl="1">
              <a:buFont typeface="Arial"/>
              <a:buChar char="•"/>
            </a:pPr>
            <a:r>
              <a:rPr lang="de-DE" dirty="0"/>
              <a:t>Sonderzug: http://www.sonderzug-nog20.org</a:t>
            </a:r>
            <a:r>
              <a:rPr lang="de-DE" dirty="0" smtClean="0"/>
              <a:t>/</a:t>
            </a:r>
          </a:p>
          <a:p>
            <a:pPr marL="457200" lvl="1" indent="0"/>
            <a:endParaRPr lang="de-DE" dirty="0"/>
          </a:p>
          <a:p>
            <a:pPr>
              <a:buFont typeface="Arial"/>
              <a:buChar char="•"/>
            </a:pPr>
            <a:r>
              <a:rPr lang="de-DE" dirty="0" smtClean="0"/>
              <a:t>Letzte Infos: Mittwoch, 17 Uhr </a:t>
            </a:r>
            <a:r>
              <a:rPr lang="de-DE" dirty="0" smtClean="0"/>
              <a:t>Rote Flora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9636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 Ort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Camps:</a:t>
            </a:r>
          </a:p>
          <a:p>
            <a:pPr>
              <a:buFont typeface="Arial"/>
              <a:buChar char="•"/>
            </a:pPr>
            <a:r>
              <a:rPr lang="de-DE" dirty="0"/>
              <a:t>Der EA: g20ea.blackblogs.org</a:t>
            </a:r>
          </a:p>
          <a:p>
            <a:pPr>
              <a:buFont typeface="Arial"/>
              <a:buChar char="•"/>
            </a:pPr>
            <a:r>
              <a:rPr lang="de-DE" dirty="0"/>
              <a:t>Anwaltlicher Notdienst: </a:t>
            </a:r>
            <a:r>
              <a:rPr lang="de-DE" dirty="0" err="1"/>
              <a:t>www.anwaltlichernotdienst-rav.org</a:t>
            </a:r>
            <a:r>
              <a:rPr lang="de-DE" dirty="0"/>
              <a:t>/de</a:t>
            </a:r>
          </a:p>
          <a:p>
            <a:pPr>
              <a:buFont typeface="Arial"/>
              <a:buChar char="•"/>
            </a:pPr>
            <a:r>
              <a:rPr lang="de-DE" dirty="0"/>
              <a:t>Infotelefon:</a:t>
            </a:r>
          </a:p>
          <a:p>
            <a:pPr>
              <a:buFont typeface="Arial"/>
              <a:buChar char="•"/>
            </a:pPr>
            <a:r>
              <a:rPr lang="de-DE" dirty="0"/>
              <a:t>Twitter:  </a:t>
            </a:r>
          </a:p>
          <a:p>
            <a:pPr marL="0" inden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37008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platzhalter 3" descr="IMG_7923-min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12" r="-69112"/>
          <a:stretch>
            <a:fillRect/>
          </a:stretch>
        </p:blipFill>
        <p:spPr>
          <a:xfrm>
            <a:off x="-576312" y="1187549"/>
            <a:ext cx="11291604" cy="5687914"/>
          </a:xfrm>
        </p:spPr>
      </p:pic>
    </p:spTree>
    <p:extLst>
      <p:ext uri="{BB962C8B-B14F-4D97-AF65-F5344CB8AC3E}">
        <p14:creationId xmlns:p14="http://schemas.microsoft.com/office/powerpoint/2010/main" val="44780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17553672_1479522742072515_4633443840344960849_n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6" b="-486"/>
          <a:stretch>
            <a:fillRect/>
          </a:stretch>
        </p:blipFill>
        <p:spPr>
          <a:xfrm>
            <a:off x="215900" y="2051050"/>
            <a:ext cx="9648825" cy="48609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368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G20?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Das Treffen der 20 wichtigsten Charaktermasken des globalen Kapitalismus</a:t>
            </a:r>
          </a:p>
        </p:txBody>
      </p:sp>
    </p:spTree>
    <p:extLst>
      <p:ext uri="{BB962C8B-B14F-4D97-AF65-F5344CB8AC3E}">
        <p14:creationId xmlns:p14="http://schemas.microsoft.com/office/powerpoint/2010/main" val="2478405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G20?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G20 Staaten repräsentieren de facto 2/3 der Weltbevölkerung und mehr als 80% des Weltbruttosozialprodukts</a:t>
            </a:r>
          </a:p>
          <a:p>
            <a:pPr>
              <a:buFont typeface="Arial"/>
              <a:buChar char="•"/>
            </a:pPr>
            <a:r>
              <a:rPr lang="de-DE" dirty="0"/>
              <a:t>G20 ist eine Zusammenkunft der Herrschenden, um globalen Kapitalismus aufrechtzuerhalten – um jeden Preis</a:t>
            </a:r>
          </a:p>
          <a:p>
            <a:pPr>
              <a:buFont typeface="Arial"/>
              <a:buChar char="•"/>
            </a:pPr>
            <a:r>
              <a:rPr lang="de-DE" dirty="0" smtClean="0"/>
              <a:t>Event </a:t>
            </a:r>
            <a:r>
              <a:rPr lang="de-DE" dirty="0"/>
              <a:t>nutzen für unsere antikapitalistische und ideologiekritische Analyse der Gesellschaft </a:t>
            </a:r>
            <a:endParaRPr lang="de-DE" dirty="0" smtClean="0"/>
          </a:p>
          <a:p>
            <a:pPr>
              <a:buFont typeface="Arial"/>
              <a:buChar char="•"/>
            </a:pPr>
            <a:r>
              <a:rPr lang="de-DE" dirty="0" smtClean="0"/>
              <a:t>Hafen als Ort der konkreten antikapitalistischen Kritik. </a:t>
            </a:r>
          </a:p>
          <a:p>
            <a:pPr>
              <a:buFont typeface="Arial"/>
              <a:buChar char="•"/>
            </a:pPr>
            <a:r>
              <a:rPr lang="de-DE" dirty="0" smtClean="0"/>
              <a:t>Unsere </a:t>
            </a:r>
            <a:r>
              <a:rPr lang="de-DE" dirty="0"/>
              <a:t>Aktion soll </a:t>
            </a:r>
            <a:r>
              <a:rPr lang="de-DE" dirty="0" smtClean="0"/>
              <a:t>vor </a:t>
            </a:r>
            <a:r>
              <a:rPr lang="de-DE" dirty="0"/>
              <a:t>allem die ökonomische Sphäre angreifen, die den Rahmen der </a:t>
            </a:r>
            <a:r>
              <a:rPr lang="de-DE" dirty="0" smtClean="0"/>
              <a:t>Gesamtscheiße darstellt </a:t>
            </a:r>
            <a:endParaRPr lang="de-DE" dirty="0"/>
          </a:p>
          <a:p>
            <a:pPr marL="0" indent="0"/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  <a:p>
            <a:pPr>
              <a:buFont typeface="Arial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6138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err="1"/>
              <a:t>Beschissenheit</a:t>
            </a:r>
            <a:r>
              <a:rPr lang="de-DE" dirty="0"/>
              <a:t> der Dinge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/>
              <a:t>Welt ist in Staaten aufgeteilt, die auf dem Weltmarkt in Konkurrenz gegeneinander agieren</a:t>
            </a:r>
          </a:p>
          <a:p>
            <a:pPr>
              <a:buFont typeface="Arial"/>
              <a:buChar char="•"/>
            </a:pPr>
            <a:r>
              <a:rPr lang="de-DE" dirty="0"/>
              <a:t>Der Kapitalismus ist immer krisenhaft; Finanzkrise hat zur Verschärfung der Verhältnisse geführt </a:t>
            </a:r>
            <a:r>
              <a:rPr lang="de-DE" dirty="0">
                <a:sym typeface="Wingdings"/>
              </a:rPr>
              <a:t> Repression nach innen, </a:t>
            </a:r>
            <a:r>
              <a:rPr lang="de-DE" dirty="0" err="1">
                <a:sym typeface="Wingdings"/>
              </a:rPr>
              <a:t>Frontex</a:t>
            </a:r>
            <a:r>
              <a:rPr lang="de-DE" dirty="0">
                <a:sym typeface="Wingdings"/>
              </a:rPr>
              <a:t> nach außen</a:t>
            </a:r>
          </a:p>
          <a:p>
            <a:pPr>
              <a:buFont typeface="Arial"/>
              <a:buChar char="•"/>
            </a:pPr>
            <a:r>
              <a:rPr lang="de-DE" dirty="0"/>
              <a:t>Arbeitsverhältnisse werden immer prekärer, mehr Menschen werden überflüssig für den Arbeitsmarkt </a:t>
            </a:r>
          </a:p>
          <a:p>
            <a:pPr marL="0" indent="0"/>
            <a:r>
              <a:rPr lang="de-DE" dirty="0">
                <a:sym typeface="Wingdings"/>
              </a:rPr>
              <a:t>	 Verantwortung wird den Schwachen der Gesellschaft 	zugeschoben</a:t>
            </a:r>
          </a:p>
          <a:p>
            <a:pPr marL="0" inden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5584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err="1"/>
              <a:t>Beschissenheit</a:t>
            </a:r>
            <a:r>
              <a:rPr lang="de-DE" dirty="0"/>
              <a:t> der Dinge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de-DE" dirty="0">
                <a:sym typeface="Wingdings"/>
              </a:rPr>
              <a:t>Forderung nach Abschottung und Ausgrenzung</a:t>
            </a:r>
            <a:endParaRPr lang="de-DE" dirty="0"/>
          </a:p>
          <a:p>
            <a:pPr>
              <a:buFont typeface="Arial"/>
              <a:buChar char="•"/>
            </a:pPr>
            <a:r>
              <a:rPr lang="de-DE" dirty="0"/>
              <a:t>Die Drecksarbeit wird an den Außengrenzen der EU erledigt</a:t>
            </a:r>
          </a:p>
          <a:p>
            <a:pPr>
              <a:buFont typeface="Arial"/>
              <a:buChar char="•"/>
            </a:pPr>
            <a:r>
              <a:rPr lang="de-DE" dirty="0"/>
              <a:t>Die Kritik an den „unmenschlichen Autokraten“ verbleibt auf der Gesinnungsebene</a:t>
            </a:r>
          </a:p>
        </p:txBody>
      </p:sp>
    </p:spTree>
    <p:extLst>
      <p:ext uri="{BB962C8B-B14F-4D97-AF65-F5344CB8AC3E}">
        <p14:creationId xmlns:p14="http://schemas.microsoft.com/office/powerpoint/2010/main" val="4260519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rgbClr val="FFFF00"/>
                </a:solidFill>
              </a:rPr>
              <a:t>Bewegungsregime</a:t>
            </a:r>
            <a:endParaRPr lang="de-DE" b="1" dirty="0">
              <a:solidFill>
                <a:srgbClr val="FFFF00"/>
              </a:solidFill>
            </a:endParaRPr>
          </a:p>
        </p:txBody>
      </p:sp>
      <p:pic>
        <p:nvPicPr>
          <p:cNvPr id="6" name="Bildplatzhalter 5" descr="IMG_7922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8" t="42" r="-1690" b="3392"/>
          <a:stretch/>
        </p:blipFill>
        <p:spPr/>
      </p:pic>
    </p:spTree>
    <p:extLst>
      <p:ext uri="{BB962C8B-B14F-4D97-AF65-F5344CB8AC3E}">
        <p14:creationId xmlns:p14="http://schemas.microsoft.com/office/powerpoint/2010/main" val="3009412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-Design">
      <a:majorFont>
        <a:latin typeface="Futura Std Bold con"/>
        <a:ea typeface="ＭＳ Ｐゴシック"/>
        <a:cs typeface="Microsoft YaHei"/>
      </a:majorFont>
      <a:minorFont>
        <a:latin typeface="Futura Std"/>
        <a:ea typeface="ＭＳ Ｐゴシック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effectLst/>
            <a:latin typeface="Arial" charset="0"/>
            <a:ea typeface="ＭＳ Ｐゴシック" charset="0"/>
            <a:cs typeface="Microsoft YaHe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effectLst/>
            <a:latin typeface="Arial" charset="0"/>
            <a:ea typeface="ＭＳ Ｐゴシック" charset="0"/>
            <a:cs typeface="Microsoft YaHei" charset="0"/>
          </a:defRPr>
        </a:defPPr>
      </a:lstStyle>
    </a:lnDef>
  </a:objectDefaults>
  <a:extraClrSchemeLst>
    <a:extraClrScheme>
      <a:clrScheme name="Office-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819</Words>
  <Application>Microsoft Macintosh PowerPoint</Application>
  <PresentationFormat>Benutzerdefiniert</PresentationFormat>
  <Paragraphs>117</Paragraphs>
  <Slides>37</Slides>
  <Notes>0</Notes>
  <HiddenSlides>0</HiddenSlides>
  <MMClips>1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37</vt:i4>
      </vt:variant>
    </vt:vector>
  </HeadingPairs>
  <TitlesOfParts>
    <vt:vector size="39" baseType="lpstr">
      <vt:lpstr>Office-Design</vt:lpstr>
      <vt:lpstr>Benutzerdefiniertes Design</vt:lpstr>
      <vt:lpstr>G20: Ketten sprengen – Hafen lahmlegen!</vt:lpstr>
      <vt:lpstr>PowerPoint-Präsentation</vt:lpstr>
      <vt:lpstr>PowerPoint-Präsentation</vt:lpstr>
      <vt:lpstr>PowerPoint-Präsentation</vt:lpstr>
      <vt:lpstr>Warum G20?</vt:lpstr>
      <vt:lpstr>Warum G20?</vt:lpstr>
      <vt:lpstr>Die Beschissenheit der Dinge</vt:lpstr>
      <vt:lpstr>Die Beschissenheit der Dinge</vt:lpstr>
      <vt:lpstr>Bewegungsregime</vt:lpstr>
      <vt:lpstr>Bewegungsregime</vt:lpstr>
      <vt:lpstr>Transport von Waren und Arbeitskräften</vt:lpstr>
      <vt:lpstr>It‘s the logistics, stupid</vt:lpstr>
      <vt:lpstr>It‘s the logistics, stupid</vt:lpstr>
      <vt:lpstr>Die Logistik des Kapitals</vt:lpstr>
      <vt:lpstr>Die Logistik des Kapitals</vt:lpstr>
      <vt:lpstr>PowerPoint-Präsentation</vt:lpstr>
      <vt:lpstr>Im Süden von der Elbe...</vt:lpstr>
      <vt:lpstr>PowerPoint-Präsentation</vt:lpstr>
      <vt:lpstr>Sand im kapitalistischen Getriebe</vt:lpstr>
      <vt:lpstr>Fight the game and the players</vt:lpstr>
      <vt:lpstr>PowerPoint-Präsentation</vt:lpstr>
      <vt:lpstr>Shut down the harbor – shut down g20</vt:lpstr>
      <vt:lpstr>Mittwoch: Gipfel der Solidarität</vt:lpstr>
      <vt:lpstr>Donnerstag: Welcome to hell - Vorabenddemo</vt:lpstr>
      <vt:lpstr>Donnerstag: Welcome to hell - Vorabenddemo</vt:lpstr>
      <vt:lpstr>Freitag: #hamburgcitystrike</vt:lpstr>
      <vt:lpstr>Freitag: #hamburgcitystrike</vt:lpstr>
      <vt:lpstr>Hamburg</vt:lpstr>
      <vt:lpstr>Freitag: shut down the logistics of capital</vt:lpstr>
      <vt:lpstr>Freitag: shut down the logistics of capital</vt:lpstr>
      <vt:lpstr>Freitag: shut down the logistics of capital</vt:lpstr>
      <vt:lpstr>Samstag: Grenzenlose Solidarität statt G20</vt:lpstr>
      <vt:lpstr>PowerPoint-Präsentation</vt:lpstr>
      <vt:lpstr>Essentials für Hamburg</vt:lpstr>
      <vt:lpstr>Vor dem Gipfel </vt:lpstr>
      <vt:lpstr>Vor Ort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Anne</cp:lastModifiedBy>
  <cp:revision>64</cp:revision>
  <cp:lastPrinted>1601-01-01T00:00:00Z</cp:lastPrinted>
  <dcterms:created xsi:type="dcterms:W3CDTF">2017-04-04T19:56:25Z</dcterms:created>
  <dcterms:modified xsi:type="dcterms:W3CDTF">2017-05-08T10:55:22Z</dcterms:modified>
</cp:coreProperties>
</file>